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0" autoAdjust="0"/>
    <p:restoredTop sz="94660"/>
  </p:normalViewPr>
  <p:slideViewPr>
    <p:cSldViewPr>
      <p:cViewPr varScale="1">
        <p:scale>
          <a:sx n="103" d="100"/>
          <a:sy n="103" d="100"/>
        </p:scale>
        <p:origin x="-1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BA953B-2D66-4D5C-8F35-81879D83D95D}" type="datetimeFigureOut">
              <a:rPr lang="hr-HR" smtClean="0"/>
              <a:t>16.11.2015.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76D1A-9FA6-4E68-A1DC-3F26F0D936A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597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76D1A-9FA6-4E68-A1DC-3F26F0D936A8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8009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A3D50-75D8-4CCC-9D5A-BC557672971E}" type="datetimeFigureOut">
              <a:rPr lang="hr-HR" smtClean="0"/>
              <a:t>16.11.2015.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6BADA-7217-42CB-85E5-43B48CCF85F1}" type="slidenum">
              <a:rPr lang="hr-HR" smtClean="0"/>
              <a:t>‹#›</a:t>
            </a:fld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A3D50-75D8-4CCC-9D5A-BC557672971E}" type="datetimeFigureOut">
              <a:rPr lang="hr-HR" smtClean="0"/>
              <a:t>16.11.2015.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6BADA-7217-42CB-85E5-43B48CCF85F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A3D50-75D8-4CCC-9D5A-BC557672971E}" type="datetimeFigureOut">
              <a:rPr lang="hr-HR" smtClean="0"/>
              <a:t>16.11.2015.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6BADA-7217-42CB-85E5-43B48CCF85F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A3D50-75D8-4CCC-9D5A-BC557672971E}" type="datetimeFigureOut">
              <a:rPr lang="hr-HR" smtClean="0"/>
              <a:t>16.11.2015.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6BADA-7217-42CB-85E5-43B48CCF85F1}" type="slidenum">
              <a:rPr lang="hr-HR" smtClean="0"/>
              <a:t>‹#›</a:t>
            </a:fld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A3D50-75D8-4CCC-9D5A-BC557672971E}" type="datetimeFigureOut">
              <a:rPr lang="hr-HR" smtClean="0"/>
              <a:t>16.11.2015.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6BADA-7217-42CB-85E5-43B48CCF85F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A3D50-75D8-4CCC-9D5A-BC557672971E}" type="datetimeFigureOut">
              <a:rPr lang="hr-HR" smtClean="0"/>
              <a:t>16.11.2015.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6BADA-7217-42CB-85E5-43B48CCF85F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A3D50-75D8-4CCC-9D5A-BC557672971E}" type="datetimeFigureOut">
              <a:rPr lang="hr-HR" smtClean="0"/>
              <a:t>16.11.2015.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6BADA-7217-42CB-85E5-43B48CCF85F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A3D50-75D8-4CCC-9D5A-BC557672971E}" type="datetimeFigureOut">
              <a:rPr lang="hr-HR" smtClean="0"/>
              <a:t>16.11.2015.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6BADA-7217-42CB-85E5-43B48CCF85F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A3D50-75D8-4CCC-9D5A-BC557672971E}" type="datetimeFigureOut">
              <a:rPr lang="hr-HR" smtClean="0"/>
              <a:t>16.11.2015.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6BADA-7217-42CB-85E5-43B48CCF85F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A3D50-75D8-4CCC-9D5A-BC557672971E}" type="datetimeFigureOut">
              <a:rPr lang="hr-HR" smtClean="0"/>
              <a:t>16.11.2015.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6BADA-7217-42CB-85E5-43B48CCF85F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A3D50-75D8-4CCC-9D5A-BC557672971E}" type="datetimeFigureOut">
              <a:rPr lang="hr-HR" smtClean="0"/>
              <a:t>16.11.2015.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6BADA-7217-42CB-85E5-43B48CCF85F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FFEA3D50-75D8-4CCC-9D5A-BC557672971E}" type="datetimeFigureOut">
              <a:rPr lang="hr-HR" smtClean="0"/>
              <a:t>16.11.2015.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94C6BADA-7217-42CB-85E5-43B48CCF85F1}" type="slidenum">
              <a:rPr lang="hr-HR" smtClean="0"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470025"/>
          </a:xfrm>
        </p:spPr>
        <p:txBody>
          <a:bodyPr/>
          <a:lstStyle/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Vukovar – grad heroj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719064" y="5229200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Izradili : Bruno </a:t>
            </a:r>
            <a:r>
              <a:rPr lang="hr-H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Škvarić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Krunoslav Šoštarić</a:t>
            </a: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Mentor : Zorica Strmečki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107504" y="260648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Osnovna Škola Ante Starčevića, Lepoglava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7940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3907858" cy="3412976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4499992" y="332656"/>
            <a:ext cx="38164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-zauzeti </a:t>
            </a:r>
            <a:r>
              <a:rPr lang="hr-HR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Okučani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napadi na Novu Gradišku i Pakrac</a:t>
            </a:r>
          </a:p>
          <a:p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-okupirana je Baranja</a:t>
            </a:r>
          </a:p>
          <a:p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-napadi na Osijek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25" y="3738366"/>
            <a:ext cx="3764753" cy="3119634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831531"/>
            <a:ext cx="4392111" cy="293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2051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3080528" cy="3741285"/>
          </a:xfrm>
          <a:prstGeom prst="rect">
            <a:avLst/>
          </a:prstGeom>
        </p:spPr>
      </p:pic>
      <p:cxnSp>
        <p:nvCxnSpPr>
          <p:cNvPr id="6" name="Ravni poveznik 5"/>
          <p:cNvCxnSpPr/>
          <p:nvPr/>
        </p:nvCxnSpPr>
        <p:spPr>
          <a:xfrm>
            <a:off x="1259632" y="2204864"/>
            <a:ext cx="7920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niOkvir 6"/>
          <p:cNvSpPr txBox="1"/>
          <p:nvPr/>
        </p:nvSpPr>
        <p:spPr>
          <a:xfrm>
            <a:off x="3332048" y="332656"/>
            <a:ext cx="5200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-započeli su napadi na Vukovar i istočnu Slavoniju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606" y="2636912"/>
            <a:ext cx="5182801" cy="4120548"/>
          </a:xfrm>
          <a:prstGeom prst="rect">
            <a:avLst/>
          </a:prstGeom>
        </p:spPr>
      </p:pic>
      <p:sp>
        <p:nvSpPr>
          <p:cNvPr id="9" name="TekstniOkvir 8"/>
          <p:cNvSpPr txBox="1"/>
          <p:nvPr/>
        </p:nvSpPr>
        <p:spPr>
          <a:xfrm>
            <a:off x="3373918" y="1556792"/>
            <a:ext cx="5446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-napadnuta mjesta u Dalmaciji-</a:t>
            </a:r>
            <a:r>
              <a:rPr lang="hr-H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Kijevo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Šibenik i Zadar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929925"/>
            <a:ext cx="3608086" cy="282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5350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251520" y="332656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-napad na krajnji jug Hrvatske – Dubrovnik i Konavle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720"/>
            <a:ext cx="3816424" cy="302433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417" y="938089"/>
            <a:ext cx="4536503" cy="302433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228" y="3964015"/>
            <a:ext cx="4536506" cy="2728441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251520" y="4077072"/>
            <a:ext cx="42844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-posljedice napada JNA i paravojnih snaga :-prognanici</a:t>
            </a:r>
          </a:p>
          <a:p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-velika materijalna šteta</a:t>
            </a:r>
          </a:p>
          <a:p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-odvajanje dijelova Hrvatske </a:t>
            </a:r>
          </a:p>
          <a:p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prometnu i svaku drugu    izoliranost</a:t>
            </a:r>
          </a:p>
        </p:txBody>
      </p:sp>
    </p:spTree>
    <p:extLst>
      <p:ext uri="{BB962C8B-B14F-4D97-AF65-F5344CB8AC3E}">
        <p14:creationId xmlns:p14="http://schemas.microsoft.com/office/powerpoint/2010/main" val="34518228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08" y="332656"/>
            <a:ext cx="4800493" cy="3070718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5148064" y="476672"/>
            <a:ext cx="37444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 mjeseca opsade Vukovara</a:t>
            </a:r>
          </a:p>
          <a:p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-Hrvatska vojska bez oružja</a:t>
            </a:r>
          </a:p>
          <a:p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-Na svaki Vukovarski objekt je pala jedna granata </a:t>
            </a:r>
          </a:p>
          <a:p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-Vukovarska bolnica simbol je otpora i izdržljivosti </a:t>
            </a:r>
            <a:r>
              <a:rPr lang="hr-H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vukovaraca</a:t>
            </a:r>
            <a:endParaRPr lang="hr-H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92" y="3403374"/>
            <a:ext cx="4809460" cy="3220247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252" y="3429000"/>
            <a:ext cx="3966228" cy="322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63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/>
          <p:nvPr/>
        </p:nvSpPr>
        <p:spPr>
          <a:xfrm>
            <a:off x="323528" y="548680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-granatiranje, rušenje, paljenje …, 18.studeni 1991. –pad Vukovara</a:t>
            </a:r>
          </a:p>
          <a:p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3578"/>
            <a:ext cx="4824537" cy="3168352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4932041" y="1748258"/>
            <a:ext cx="39604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-nakon pada grada JNA i srpske paravojne formacije počinili su brojne ratne zločine</a:t>
            </a:r>
          </a:p>
          <a:p>
            <a:endParaRPr lang="hr-H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002" y="3332434"/>
            <a:ext cx="4055379" cy="3112740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92" y="4332762"/>
            <a:ext cx="1944216" cy="2348930"/>
          </a:xfrm>
          <a:prstGeom prst="rect">
            <a:avLst/>
          </a:prstGeom>
        </p:spPr>
      </p:pic>
      <p:sp>
        <p:nvSpPr>
          <p:cNvPr id="12" name="TekstniOkvir 11"/>
          <p:cNvSpPr txBox="1"/>
          <p:nvPr/>
        </p:nvSpPr>
        <p:spPr>
          <a:xfrm>
            <a:off x="2064208" y="4509120"/>
            <a:ext cx="2723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-masovna grobnica na Ovčari 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87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3"/>
            <a:ext cx="4752528" cy="3234724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5076056" y="191410"/>
            <a:ext cx="2880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-1995. Erdutskim sporazumom izvršena je mirna reintegracija</a:t>
            </a:r>
          </a:p>
          <a:p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Istočne Slavonije i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aranje  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828" y="2130402"/>
            <a:ext cx="3852356" cy="4541212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395536" y="3501008"/>
            <a:ext cx="46805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-Vukovar će 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ostati 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simbol borbe hrvatskog naroda za samostalnost</a:t>
            </a:r>
          </a:p>
          <a:p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-članak 1. Ustava Republike Hrvatske „…u Republici Hrvatskoj vlast proizlazi iz naroda i pripada narodu kao zajednici slobodnih i ravnopravnih državljana…”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49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04" y="0"/>
            <a:ext cx="5198130" cy="3898598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5150126" y="260648"/>
            <a:ext cx="39938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-groblje vukovarskih žrtava  </a:t>
            </a:r>
          </a:p>
          <a:p>
            <a:endParaRPr lang="hr-H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-građani Republike Hrvatske svakodnevno posjećuju Vukovar i obilaze spomenike vukovarskih žrtava</a:t>
            </a:r>
          </a:p>
          <a:p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8598"/>
            <a:ext cx="9144000" cy="295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4836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16632"/>
            <a:ext cx="5760640" cy="549131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145" y="116632"/>
            <a:ext cx="2970343" cy="424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6925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244561" y="404664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-Vukovar grad heroj – grad koji je sve dao , pokazao izdržljivost hrvatskog naroda i želju za samostalnošću</a:t>
            </a:r>
          </a:p>
          <a:p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-događaji koji su se dogodili u Vukovaru moramo oprostiti ali ne zaboraviti</a:t>
            </a:r>
          </a:p>
          <a:p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61" y="2177480"/>
            <a:ext cx="4212121" cy="369979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024" y="2178758"/>
            <a:ext cx="4389498" cy="36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330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4716016" cy="4378645"/>
          </a:xfr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60648"/>
            <a:ext cx="4173516" cy="4093519"/>
          </a:xfrm>
          <a:prstGeom prst="rect">
            <a:avLst/>
          </a:prstGeom>
        </p:spPr>
      </p:pic>
      <p:sp>
        <p:nvSpPr>
          <p:cNvPr id="10" name="TekstniOkvir 9"/>
          <p:cNvSpPr txBox="1"/>
          <p:nvPr/>
        </p:nvSpPr>
        <p:spPr>
          <a:xfrm>
            <a:off x="467544" y="4797152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-1980. smrt Josipa Broza Tita </a:t>
            </a:r>
          </a:p>
          <a:p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-posljedice : gospodarska i politička kriza u Jugoslaviji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7787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4136587" cy="374441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08" y="3861048"/>
            <a:ext cx="4410816" cy="2311524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4788024" y="332656"/>
            <a:ext cx="38164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-kriza međunacionalnih odnosa u Jugoslaviji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hr-H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-Težnja Hrvatskog naroda za samostalnom državom</a:t>
            </a:r>
          </a:p>
          <a:p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-Prema Ustavu iz 1974. omogućen je mirni izlazak bilo koje republike iz Jugoslavije</a:t>
            </a:r>
          </a:p>
          <a:p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9411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12" y="260648"/>
            <a:ext cx="5220072" cy="366492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184" y="260648"/>
            <a:ext cx="3192280" cy="2808312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336112" y="4077072"/>
            <a:ext cx="8340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-1990.  raspad vodeće partije SKJ-u 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5556184" y="3284984"/>
            <a:ext cx="3120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Ivica Račan napustio Savez Komunista Jugoslavije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336112" y="5082762"/>
            <a:ext cx="8556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-Državna kriza u Jugoslaviji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1761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6632"/>
            <a:ext cx="3972851" cy="3240359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827584" y="332656"/>
            <a:ext cx="36724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-Slobodan Milošević</a:t>
            </a:r>
          </a:p>
          <a:p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-želi provesti Veliko srpsku prevlast u Jugoslaviji</a:t>
            </a:r>
          </a:p>
          <a:p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3356991"/>
            <a:ext cx="5259216" cy="3207817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5347718" y="4285841"/>
            <a:ext cx="33411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-Franjo Tuđman na čelu           HDZ-a </a:t>
            </a:r>
          </a:p>
          <a:p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-pobjeđuje na izborima 1990.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3835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5712"/>
            <a:ext cx="4743397" cy="4126976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5148064" y="476672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-destabilizacija Hrvatske uz pomoć : srpske manjine i paravojnih snaga 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592" y="3089856"/>
            <a:ext cx="4213654" cy="3156173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251520" y="4437112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Knin – balvan revolucije 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0084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8640"/>
            <a:ext cx="6485584" cy="4347368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755576" y="4941168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-Hrvatska nema vojsku                 -Hrvatska stvara ZNG</a:t>
            </a:r>
          </a:p>
          <a:p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-JNA na strani Miloševića            -Hrvatska nema oružja 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0133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720161"/>
            <a:ext cx="4766840" cy="265256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40" y="332655"/>
            <a:ext cx="2448272" cy="3427581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525240" y="3861048"/>
            <a:ext cx="85112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19.5.1991.</a:t>
            </a:r>
            <a:endParaRPr lang="hr-HR" sz="4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94% </a:t>
            </a:r>
            <a:r>
              <a:rPr lang="hr-H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glasaća opredijelilo se za izlazak Hrvatske iz Jugoslavije</a:t>
            </a:r>
          </a:p>
          <a:p>
            <a:r>
              <a:rPr lang="hr-H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Međunarodna zajednica podupirala je cjelovitu Jugoslaviju</a:t>
            </a:r>
          </a:p>
        </p:txBody>
      </p:sp>
    </p:spTree>
    <p:extLst>
      <p:ext uri="{BB962C8B-B14F-4D97-AF65-F5344CB8AC3E}">
        <p14:creationId xmlns:p14="http://schemas.microsoft.com/office/powerpoint/2010/main" val="4674806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331879"/>
            <a:ext cx="4764788" cy="2821019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5364088" y="702189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-25.6.1991. Hrvatska je proglašena samostalnom i suverenom državom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637" y="1872594"/>
            <a:ext cx="3733261" cy="3429000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5115420" y="5445224"/>
            <a:ext cx="3990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-JNA napada područja istočne Slavonije : Dalj, Erdut, Aljmaš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3429000"/>
            <a:ext cx="4899089" cy="335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742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t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364</TotalTime>
  <Words>411</Words>
  <Application>Microsoft Office PowerPoint</Application>
  <PresentationFormat>On-screen Show (4:3)</PresentationFormat>
  <Paragraphs>67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Horizont</vt:lpstr>
      <vt:lpstr>Vukovar – grad heroj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Vukovar </dc:title>
  <dc:creator>Acer</dc:creator>
  <cp:lastModifiedBy>Ježek</cp:lastModifiedBy>
  <cp:revision>32</cp:revision>
  <dcterms:created xsi:type="dcterms:W3CDTF">2015-11-05T12:35:46Z</dcterms:created>
  <dcterms:modified xsi:type="dcterms:W3CDTF">2015-11-16T20:13:40Z</dcterms:modified>
</cp:coreProperties>
</file>